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9" r:id="rId17"/>
    <p:sldId id="280" r:id="rId18"/>
    <p:sldId id="275" r:id="rId19"/>
    <p:sldId id="276" r:id="rId20"/>
  </p:sldIdLst>
  <p:sldSz cx="18288000" cy="10287000"/>
  <p:notesSz cx="6858000" cy="9144000"/>
  <p:embeddedFontLst>
    <p:embeddedFont>
      <p:font typeface="Playfair Display" panose="00000500000000000000" pitchFamily="2" charset="-94"/>
      <p:regular r:id="rId21"/>
    </p:embeddedFont>
    <p:embeddedFont>
      <p:font typeface="Public Sans" panose="020B0604020202020204" charset="-94"/>
      <p:regular r:id="rId22"/>
    </p:embeddedFont>
    <p:embeddedFont>
      <p:font typeface="Public Sans Bold" panose="020B0604020202020204" charset="-9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6" y="4514765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06882" y="4728792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LÖSEM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ÇOCUKLAR SA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Ğ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LIK VE EĞ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 VAKFI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6407" y="8385810"/>
            <a:ext cx="7862435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FAYDA</a:t>
            </a:r>
          </a:p>
          <a:p>
            <a:pPr algn="l">
              <a:lnSpc>
                <a:spcPts val="3899"/>
              </a:lnSpc>
            </a:pPr>
            <a:r>
              <a:rPr lang="en-US" sz="25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Farkındalık Yaratma ve Dayanışma</a:t>
            </a:r>
          </a:p>
        </p:txBody>
      </p:sp>
      <p:sp>
        <p:nvSpPr>
          <p:cNvPr id="5" name="Freeform 5"/>
          <p:cNvSpPr/>
          <p:nvPr/>
        </p:nvSpPr>
        <p:spPr>
          <a:xfrm>
            <a:off x="727576" y="585577"/>
            <a:ext cx="5211876" cy="5211876"/>
          </a:xfrm>
          <a:custGeom>
            <a:avLst/>
            <a:gdLst/>
            <a:ahLst/>
            <a:cxnLst/>
            <a:rect l="l" t="t" r="r" b="b"/>
            <a:pathLst>
              <a:path w="5211876" h="5211876">
                <a:moveTo>
                  <a:pt x="0" y="0"/>
                </a:moveTo>
                <a:lnTo>
                  <a:pt x="5211876" y="0"/>
                </a:lnTo>
                <a:lnTo>
                  <a:pt x="5211876" y="5211876"/>
                </a:lnTo>
                <a:lnTo>
                  <a:pt x="0" y="521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60520" cy="10287000"/>
          </a:xfrm>
          <a:custGeom>
            <a:avLst/>
            <a:gdLst/>
            <a:ahLst/>
            <a:cxnLst/>
            <a:rect l="l" t="t" r="r" b="b"/>
            <a:pathLst>
              <a:path w="7760520" h="10287000">
                <a:moveTo>
                  <a:pt x="0" y="0"/>
                </a:moveTo>
                <a:lnTo>
                  <a:pt x="7760520" y="0"/>
                </a:lnTo>
                <a:lnTo>
                  <a:pt x="7760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60520" y="942975"/>
            <a:ext cx="9498780" cy="196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00"/>
              </a:lnSpc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FARKINDALIK YARATMA</a:t>
            </a:r>
          </a:p>
          <a:p>
            <a:pPr algn="r">
              <a:lnSpc>
                <a:spcPts val="5200"/>
              </a:lnSpc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VE DAYANIŞMA</a:t>
            </a:r>
          </a:p>
          <a:p>
            <a:pPr algn="r">
              <a:lnSpc>
                <a:spcPts val="5200"/>
              </a:lnSpc>
              <a:spcBef>
                <a:spcPct val="0"/>
              </a:spcBef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(FAYDA)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72057" y="3252608"/>
            <a:ext cx="7877184" cy="417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FAYDA, LÖSEV’in tüm Türkiye’de bulunan üniversiteleri, akademisyenleri ve öğrencileri kapsayan uzun soluklu bir projesidir. </a:t>
            </a:r>
          </a:p>
          <a:p>
            <a:pPr algn="r">
              <a:lnSpc>
                <a:spcPts val="4199"/>
              </a:lnSpc>
            </a:pPr>
            <a:endParaRPr lang="en-US" sz="2799">
              <a:solidFill>
                <a:srgbClr val="2B2C3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r">
              <a:lnSpc>
                <a:spcPts val="4199"/>
              </a:lnSpc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Üniversite döneminde olan öğrencilere sosyal sorumluluk ve farkındalık bilincini aşılamayı kanseri, kanserle karşılaşmadan çok daha önce engellemeyi ilke edinmiştir.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689" y="2103240"/>
            <a:ext cx="15381979" cy="559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Üniversite öğrencilerinin farkındalık düzeyini artırırken, aynı zamanda onlara sosyal sorumluluk bilincini aşılamak.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Kanserle mücadele kapsamında, doğrudan ve dolaylı şekilde akademisyenlerin ve idari kadroların desteğini edinmek.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Lösemili ve kanserli çocuk ve yetişkinler yararına gerçekleştirilen çalışmalarda gönüllü desteği alırken, toplumsal bilinç ve fayda oluşturmak.</a:t>
            </a:r>
          </a:p>
          <a:p>
            <a:pPr marL="647698" lvl="1" indent="-323849" algn="l">
              <a:lnSpc>
                <a:spcPts val="5609"/>
              </a:lnSpc>
              <a:buFont typeface="Arial"/>
              <a:buChar char="•"/>
            </a:pPr>
            <a:r>
              <a:rPr lang="en-US" sz="29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Kişilerin bireysel kimliklerini ve becerilerini geliştirmeye olanak yaratırken, sivil toplum kültürü aşılamak.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FAYDA NEYİ HEDEFLER?</a:t>
            </a:r>
          </a:p>
        </p:txBody>
      </p:sp>
      <p:sp>
        <p:nvSpPr>
          <p:cNvPr id="5" name="Freeform 5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72165" y="2623894"/>
            <a:ext cx="2859806" cy="3210942"/>
            <a:chOff x="0" y="0"/>
            <a:chExt cx="3813075" cy="428125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131" b="3659"/>
            <a:stretch>
              <a:fillRect/>
            </a:stretch>
          </p:blipFill>
          <p:spPr>
            <a:xfrm>
              <a:off x="0" y="0"/>
              <a:ext cx="3813075" cy="428125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816301" y="2611096"/>
            <a:ext cx="8359478" cy="6447479"/>
            <a:chOff x="0" y="0"/>
            <a:chExt cx="11145971" cy="859663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4649" b="24649"/>
            <a:stretch>
              <a:fillRect/>
            </a:stretch>
          </p:blipFill>
          <p:spPr>
            <a:xfrm>
              <a:off x="0" y="0"/>
              <a:ext cx="11145971" cy="565112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5831" b="15831"/>
            <a:stretch>
              <a:fillRect/>
            </a:stretch>
          </p:blipFill>
          <p:spPr>
            <a:xfrm>
              <a:off x="0" y="5771075"/>
              <a:ext cx="5513011" cy="282556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25381" b="6281"/>
            <a:stretch>
              <a:fillRect/>
            </a:stretch>
          </p:blipFill>
          <p:spPr>
            <a:xfrm>
              <a:off x="5632960" y="5771075"/>
              <a:ext cx="5513011" cy="2825563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372165" y="6008758"/>
            <a:ext cx="2859806" cy="3210942"/>
            <a:chOff x="0" y="0"/>
            <a:chExt cx="3813075" cy="428125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l="20365" r="20365"/>
            <a:stretch>
              <a:fillRect/>
            </a:stretch>
          </p:blipFill>
          <p:spPr>
            <a:xfrm>
              <a:off x="0" y="0"/>
              <a:ext cx="3813075" cy="4281256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FAYDA TOPLULUKLARI ETK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NL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KLER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endParaRPr lang="en-US" sz="3714" b="1" spc="843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6301" y="2161063"/>
            <a:ext cx="739783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KOL</a:t>
            </a:r>
            <a:r>
              <a:rPr lang="tr-TR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 KOLI</a:t>
            </a:r>
            <a:r>
              <a:rPr lang="tr-TR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 MUTLULUK</a:t>
            </a:r>
          </a:p>
        </p:txBody>
      </p:sp>
      <p:sp>
        <p:nvSpPr>
          <p:cNvPr id="14" name="TextBox 14"/>
          <p:cNvSpPr txBox="1"/>
          <p:nvPr/>
        </p:nvSpPr>
        <p:spPr>
          <a:xfrm rot="-5400000">
            <a:off x="-805140" y="5614698"/>
            <a:ext cx="6551623" cy="33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3" spc="438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GIDA STANTLARI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72165" y="9333131"/>
            <a:ext cx="7397836" cy="33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3" spc="438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YAŞAMA EL VER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96040" y="9190914"/>
            <a:ext cx="739783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</a:pP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KAMUOYU </a:t>
            </a:r>
          </a:p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B</a:t>
            </a:r>
            <a:r>
              <a:rPr lang="tr-TR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L</a:t>
            </a:r>
            <a:r>
              <a:rPr lang="tr-TR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NÇLEND</a:t>
            </a:r>
            <a:r>
              <a:rPr lang="tr-TR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RME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72165" y="2101044"/>
            <a:ext cx="739783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B</a:t>
            </a:r>
            <a:r>
              <a:rPr lang="tr-TR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933" spc="438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R DILEK TUT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2954" y="2011206"/>
            <a:ext cx="10848878" cy="7761201"/>
            <a:chOff x="0" y="0"/>
            <a:chExt cx="14465171" cy="103482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965" b="8965"/>
            <a:stretch>
              <a:fillRect/>
            </a:stretch>
          </p:blipFill>
          <p:spPr>
            <a:xfrm>
              <a:off x="0" y="0"/>
              <a:ext cx="4734018" cy="681113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698" b="2698"/>
            <a:stretch>
              <a:fillRect/>
            </a:stretch>
          </p:blipFill>
          <p:spPr>
            <a:xfrm>
              <a:off x="4865577" y="0"/>
              <a:ext cx="9599595" cy="681113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0938"/>
            <a:stretch>
              <a:fillRect/>
            </a:stretch>
          </p:blipFill>
          <p:spPr>
            <a:xfrm>
              <a:off x="0" y="6942698"/>
              <a:ext cx="7232586" cy="340557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49423" b="17934"/>
            <a:stretch>
              <a:fillRect/>
            </a:stretch>
          </p:blipFill>
          <p:spPr>
            <a:xfrm>
              <a:off x="7364144" y="6942698"/>
              <a:ext cx="7101027" cy="340557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 rot="5400000">
            <a:off x="11202616" y="5007596"/>
            <a:ext cx="6318652" cy="32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ct val="0"/>
              </a:spcBef>
            </a:pPr>
            <a:r>
              <a:rPr lang="en-US" sz="1864" spc="423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GÖRÜNÜRLÜK ÇALIŞMALARI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94349" y="9817033"/>
            <a:ext cx="6318652" cy="32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ct val="0"/>
              </a:spcBef>
            </a:pPr>
            <a:r>
              <a:rPr lang="en-US" sz="1864" spc="423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SAĞLIKLI YAŞAM YÜRÜYÜŞÜ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-485848" y="6446367"/>
            <a:ext cx="631865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ct val="0"/>
              </a:spcBef>
            </a:pPr>
            <a:r>
              <a:rPr lang="en-US" sz="1864" spc="423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KÖY GEZI</a:t>
            </a:r>
            <a:r>
              <a:rPr lang="tr-TR" sz="1864" spc="423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r>
              <a:rPr lang="en-US" sz="1864" spc="423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LER</a:t>
            </a:r>
            <a:r>
              <a:rPr lang="tr-TR" sz="1864" spc="423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</a:t>
            </a:r>
            <a:endParaRPr lang="en-US" sz="1864" spc="423" dirty="0">
              <a:solidFill>
                <a:srgbClr val="2B2C3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FAYDA TOPLULUKLARI ETK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NL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KLER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endParaRPr lang="en-US" sz="3714" b="1" spc="843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99254" y="2339449"/>
            <a:ext cx="12113955" cy="6918851"/>
            <a:chOff x="0" y="0"/>
            <a:chExt cx="16151940" cy="92251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150" b="12150"/>
            <a:stretch>
              <a:fillRect/>
            </a:stretch>
          </p:blipFill>
          <p:spPr>
            <a:xfrm>
              <a:off x="0" y="0"/>
              <a:ext cx="8012470" cy="45490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0838" t="18413" r="8328"/>
            <a:stretch>
              <a:fillRect/>
            </a:stretch>
          </p:blipFill>
          <p:spPr>
            <a:xfrm>
              <a:off x="0" y="4676067"/>
              <a:ext cx="8012470" cy="45490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6666" r="24477"/>
            <a:stretch>
              <a:fillRect/>
            </a:stretch>
          </p:blipFill>
          <p:spPr>
            <a:xfrm>
              <a:off x="8139470" y="0"/>
              <a:ext cx="8012470" cy="9225134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SOSYAL KULÜP ETK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NL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KLER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endParaRPr lang="en-US" sz="3714" b="1" spc="843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12002544" y="5936038"/>
            <a:ext cx="6318652" cy="32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ct val="0"/>
              </a:spcBef>
            </a:pPr>
            <a:r>
              <a:rPr lang="en-US" sz="1864" spc="423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MÜNAZARA KULÜBÜ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656358" y="2375342"/>
            <a:ext cx="6318652" cy="32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ct val="0"/>
              </a:spcBef>
            </a:pPr>
            <a:r>
              <a:rPr lang="en-US" sz="1864" spc="423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KİTAP KULÜBÜ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03519" y="9372600"/>
            <a:ext cx="6318652" cy="32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  <a:spcBef>
                <a:spcPct val="0"/>
              </a:spcBef>
            </a:pPr>
            <a:r>
              <a:rPr lang="en-US" sz="1864" spc="423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FİLM KULÜBÜ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6871" y="3695768"/>
            <a:ext cx="15284934" cy="4934772"/>
            <a:chOff x="0" y="0"/>
            <a:chExt cx="2368036" cy="7645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8036" cy="764525"/>
            </a:xfrm>
            <a:custGeom>
              <a:avLst/>
              <a:gdLst/>
              <a:ahLst/>
              <a:cxnLst/>
              <a:rect l="l" t="t" r="r" b="b"/>
              <a:pathLst>
                <a:path w="2368036" h="764525">
                  <a:moveTo>
                    <a:pt x="11650" y="0"/>
                  </a:moveTo>
                  <a:lnTo>
                    <a:pt x="2356387" y="0"/>
                  </a:lnTo>
                  <a:cubicBezTo>
                    <a:pt x="2362821" y="0"/>
                    <a:pt x="2368036" y="5216"/>
                    <a:pt x="2368036" y="11650"/>
                  </a:cubicBezTo>
                  <a:lnTo>
                    <a:pt x="2368036" y="752876"/>
                  </a:lnTo>
                  <a:cubicBezTo>
                    <a:pt x="2368036" y="759310"/>
                    <a:pt x="2362821" y="764525"/>
                    <a:pt x="2356387" y="764525"/>
                  </a:cubicBezTo>
                  <a:lnTo>
                    <a:pt x="11650" y="764525"/>
                  </a:lnTo>
                  <a:cubicBezTo>
                    <a:pt x="5216" y="764525"/>
                    <a:pt x="0" y="759310"/>
                    <a:pt x="0" y="752876"/>
                  </a:cubicBezTo>
                  <a:lnTo>
                    <a:pt x="0" y="11650"/>
                  </a:lnTo>
                  <a:cubicBezTo>
                    <a:pt x="0" y="5216"/>
                    <a:pt x="5216" y="0"/>
                    <a:pt x="11650" y="0"/>
                  </a:cubicBezTo>
                  <a:close/>
                </a:path>
              </a:pathLst>
            </a:custGeom>
            <a:blipFill>
              <a:blip r:embed="rId3"/>
              <a:stretch>
                <a:fillRect t="-53181" b="-5318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FAYDA TOPLULUK EĞ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MLER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endParaRPr lang="en-US" sz="3714" b="1" spc="843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157408"/>
            <a:ext cx="16230600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LÖSEV, öğrencilere sivil toplum kültürü aşılarken aynı zamanda sosyal sorumluluk bilinci, kanserle mücadele, çevre ve toplum farkındalığı ve psikolojik iyileşme gibi topluma yarar sağlayacak konularda eğitim desteği sağlamaktadır.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34511" y="2076128"/>
            <a:ext cx="5084474" cy="6971001"/>
          </a:xfrm>
          <a:custGeom>
            <a:avLst/>
            <a:gdLst/>
            <a:ahLst/>
            <a:cxnLst/>
            <a:rect l="l" t="t" r="r" b="b"/>
            <a:pathLst>
              <a:path w="5084474" h="6971001">
                <a:moveTo>
                  <a:pt x="0" y="0"/>
                </a:moveTo>
                <a:lnTo>
                  <a:pt x="5084474" y="0"/>
                </a:lnTo>
                <a:lnTo>
                  <a:pt x="5084474" y="6971001"/>
                </a:lnTo>
                <a:lnTo>
                  <a:pt x="0" y="6971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51706" y="2076128"/>
            <a:ext cx="4958125" cy="6971001"/>
          </a:xfrm>
          <a:custGeom>
            <a:avLst/>
            <a:gdLst/>
            <a:ahLst/>
            <a:cxnLst/>
            <a:rect l="l" t="t" r="r" b="b"/>
            <a:pathLst>
              <a:path w="4958125" h="6971001">
                <a:moveTo>
                  <a:pt x="0" y="0"/>
                </a:moveTo>
                <a:lnTo>
                  <a:pt x="4958125" y="0"/>
                </a:lnTo>
                <a:lnTo>
                  <a:pt x="4958125" y="6971001"/>
                </a:lnTo>
                <a:lnTo>
                  <a:pt x="0" y="697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KAN, KANSER VE LÖSEM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endParaRPr lang="en-US" sz="3714" b="1" spc="843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5078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9913" y="1675416"/>
            <a:ext cx="6286496" cy="6972778"/>
            <a:chOff x="0" y="0"/>
            <a:chExt cx="812800" cy="901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01532"/>
            </a:xfrm>
            <a:custGeom>
              <a:avLst/>
              <a:gdLst/>
              <a:ahLst/>
              <a:cxnLst/>
              <a:rect l="l" t="t" r="r" b="b"/>
              <a:pathLst>
                <a:path w="812800" h="901532">
                  <a:moveTo>
                    <a:pt x="28325" y="0"/>
                  </a:moveTo>
                  <a:lnTo>
                    <a:pt x="784475" y="0"/>
                  </a:lnTo>
                  <a:cubicBezTo>
                    <a:pt x="800119" y="0"/>
                    <a:pt x="812800" y="12681"/>
                    <a:pt x="812800" y="28325"/>
                  </a:cubicBezTo>
                  <a:lnTo>
                    <a:pt x="812800" y="873207"/>
                  </a:lnTo>
                  <a:cubicBezTo>
                    <a:pt x="812800" y="888850"/>
                    <a:pt x="800119" y="901532"/>
                    <a:pt x="784475" y="901532"/>
                  </a:cubicBezTo>
                  <a:lnTo>
                    <a:pt x="28325" y="901532"/>
                  </a:lnTo>
                  <a:cubicBezTo>
                    <a:pt x="20813" y="901532"/>
                    <a:pt x="13608" y="898547"/>
                    <a:pt x="8296" y="893235"/>
                  </a:cubicBezTo>
                  <a:cubicBezTo>
                    <a:pt x="2984" y="887923"/>
                    <a:pt x="0" y="880719"/>
                    <a:pt x="0" y="873207"/>
                  </a:cubicBezTo>
                  <a:lnTo>
                    <a:pt x="0" y="28325"/>
                  </a:lnTo>
                  <a:cubicBezTo>
                    <a:pt x="0" y="12681"/>
                    <a:pt x="12681" y="0"/>
                    <a:pt x="28325" y="0"/>
                  </a:cubicBezTo>
                  <a:close/>
                </a:path>
              </a:pathLst>
            </a:custGeom>
            <a:blipFill>
              <a:blip r:embed="rId2"/>
              <a:stretch>
                <a:fillRect l="-10216" r="-2913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657111"/>
            <a:ext cx="6286496" cy="6972778"/>
            <a:chOff x="0" y="0"/>
            <a:chExt cx="812800" cy="901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01532"/>
            </a:xfrm>
            <a:custGeom>
              <a:avLst/>
              <a:gdLst/>
              <a:ahLst/>
              <a:cxnLst/>
              <a:rect l="l" t="t" r="r" b="b"/>
              <a:pathLst>
                <a:path w="812800" h="901532">
                  <a:moveTo>
                    <a:pt x="28325" y="0"/>
                  </a:moveTo>
                  <a:lnTo>
                    <a:pt x="784475" y="0"/>
                  </a:lnTo>
                  <a:cubicBezTo>
                    <a:pt x="800119" y="0"/>
                    <a:pt x="812800" y="12681"/>
                    <a:pt x="812800" y="28325"/>
                  </a:cubicBezTo>
                  <a:lnTo>
                    <a:pt x="812800" y="873207"/>
                  </a:lnTo>
                  <a:cubicBezTo>
                    <a:pt x="812800" y="888850"/>
                    <a:pt x="800119" y="901532"/>
                    <a:pt x="784475" y="901532"/>
                  </a:cubicBezTo>
                  <a:lnTo>
                    <a:pt x="28325" y="901532"/>
                  </a:lnTo>
                  <a:cubicBezTo>
                    <a:pt x="20813" y="901532"/>
                    <a:pt x="13608" y="898547"/>
                    <a:pt x="8296" y="893235"/>
                  </a:cubicBezTo>
                  <a:cubicBezTo>
                    <a:pt x="2984" y="887923"/>
                    <a:pt x="0" y="880719"/>
                    <a:pt x="0" y="873207"/>
                  </a:cubicBezTo>
                  <a:lnTo>
                    <a:pt x="0" y="28325"/>
                  </a:lnTo>
                  <a:cubicBezTo>
                    <a:pt x="0" y="12681"/>
                    <a:pt x="12681" y="0"/>
                    <a:pt x="28325" y="0"/>
                  </a:cubicBezTo>
                  <a:close/>
                </a:path>
              </a:pathLst>
            </a:custGeom>
            <a:blipFill>
              <a:blip r:embed="rId4"/>
              <a:stretch>
                <a:fillRect l="-33239" r="-3323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21929" y="9047499"/>
            <a:ext cx="694378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8"/>
              </a:lnSpc>
              <a:spcBef>
                <a:spcPct val="0"/>
              </a:spcBef>
            </a:pPr>
            <a:r>
              <a:rPr lang="en-US" sz="2270" b="1" spc="192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2-8 KASIM LÖSEM</a:t>
            </a:r>
            <a:r>
              <a:rPr lang="tr-TR" sz="2270" b="1" spc="192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2270" b="1" spc="192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</a:t>
            </a:r>
            <a:r>
              <a:rPr lang="tr-TR" sz="2270" b="1" spc="192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2270" b="1" spc="192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ÇOCUKLAR HAFTASI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29663" y="9047499"/>
            <a:ext cx="808197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1"/>
              </a:lnSpc>
              <a:spcBef>
                <a:spcPct val="0"/>
              </a:spcBef>
            </a:pPr>
            <a:r>
              <a:rPr lang="en-US" sz="2272" b="1" spc="19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ULUSLARARASI LÖSEM</a:t>
            </a:r>
            <a:r>
              <a:rPr lang="tr-TR" sz="2272" b="1" spc="19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2272" b="1" spc="19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</a:t>
            </a:r>
            <a:r>
              <a:rPr lang="tr-TR" sz="2272" b="1" spc="19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2272" b="1" spc="19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ÇOCUKLAR HAFTASI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94439" y="238525"/>
            <a:ext cx="9070446" cy="970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65"/>
              </a:lnSpc>
            </a:pPr>
            <a:r>
              <a:rPr lang="en-US" sz="6050" spc="3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“Hayatımız Çocuklarımız”</a:t>
            </a:r>
          </a:p>
        </p:txBody>
      </p:sp>
    </p:spTree>
    <p:extLst>
      <p:ext uri="{BB962C8B-B14F-4D97-AF65-F5344CB8AC3E}">
        <p14:creationId xmlns:p14="http://schemas.microsoft.com/office/powerpoint/2010/main" val="264554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32964" y="1241635"/>
            <a:ext cx="16230600" cy="62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  <a:spcBef>
                <a:spcPct val="0"/>
              </a:spcBef>
            </a:pPr>
            <a:r>
              <a:rPr lang="en-US" sz="3614" b="1" spc="82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AKTİF GÖNÜLLÜMÜZ OLMAK İÇİN FORMU DOLDUR!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A040D204-62A0-5EDF-3F05-D4987646B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33704" r="29629" b="33704"/>
          <a:stretch>
            <a:fillRect/>
          </a:stretch>
        </p:blipFill>
        <p:spPr>
          <a:xfrm>
            <a:off x="5676900" y="2628900"/>
            <a:ext cx="69342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9165" y="1192524"/>
            <a:ext cx="706664" cy="706664"/>
          </a:xfrm>
          <a:custGeom>
            <a:avLst/>
            <a:gdLst/>
            <a:ahLst/>
            <a:cxnLst/>
            <a:rect l="l" t="t" r="r" b="b"/>
            <a:pathLst>
              <a:path w="706664" h="706664">
                <a:moveTo>
                  <a:pt x="0" y="0"/>
                </a:moveTo>
                <a:lnTo>
                  <a:pt x="706664" y="0"/>
                </a:lnTo>
                <a:lnTo>
                  <a:pt x="706664" y="706664"/>
                </a:lnTo>
                <a:lnTo>
                  <a:pt x="0" y="706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9165" y="2930100"/>
            <a:ext cx="777619" cy="777619"/>
          </a:xfrm>
          <a:custGeom>
            <a:avLst/>
            <a:gdLst/>
            <a:ahLst/>
            <a:cxnLst/>
            <a:rect l="l" t="t" r="r" b="b"/>
            <a:pathLst>
              <a:path w="777619" h="777619">
                <a:moveTo>
                  <a:pt x="0" y="0"/>
                </a:moveTo>
                <a:lnTo>
                  <a:pt x="777619" y="0"/>
                </a:lnTo>
                <a:lnTo>
                  <a:pt x="777619" y="777619"/>
                </a:lnTo>
                <a:lnTo>
                  <a:pt x="0" y="777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1930" y="2028835"/>
            <a:ext cx="733899" cy="767915"/>
          </a:xfrm>
          <a:custGeom>
            <a:avLst/>
            <a:gdLst/>
            <a:ahLst/>
            <a:cxnLst/>
            <a:rect l="l" t="t" r="r" b="b"/>
            <a:pathLst>
              <a:path w="733899" h="767915">
                <a:moveTo>
                  <a:pt x="0" y="0"/>
                </a:moveTo>
                <a:lnTo>
                  <a:pt x="733899" y="0"/>
                </a:lnTo>
                <a:lnTo>
                  <a:pt x="733899" y="767915"/>
                </a:lnTo>
                <a:lnTo>
                  <a:pt x="0" y="767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092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8211" y="251081"/>
            <a:ext cx="777619" cy="777619"/>
          </a:xfrm>
          <a:custGeom>
            <a:avLst/>
            <a:gdLst/>
            <a:ahLst/>
            <a:cxnLst/>
            <a:rect l="l" t="t" r="r" b="b"/>
            <a:pathLst>
              <a:path w="777619" h="777619">
                <a:moveTo>
                  <a:pt x="0" y="0"/>
                </a:moveTo>
                <a:lnTo>
                  <a:pt x="777618" y="0"/>
                </a:lnTo>
                <a:lnTo>
                  <a:pt x="777618" y="777619"/>
                </a:lnTo>
                <a:lnTo>
                  <a:pt x="0" y="777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37632" y="6560058"/>
            <a:ext cx="14912131" cy="12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4"/>
              </a:lnSpc>
            </a:pPr>
            <a:r>
              <a:rPr lang="en-US" sz="9454" b="1" spc="-378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TEŞEKKÜRLER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7632" y="1179305"/>
            <a:ext cx="3525738" cy="43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facebook.com/losev1998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3081751"/>
            <a:ext cx="7400330" cy="43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LÖSEV - </a:t>
            </a:r>
            <a:r>
              <a:rPr lang="en-US" sz="2400" b="1" spc="-99" dirty="0" err="1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Lösemili</a:t>
            </a: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400" b="1" spc="-99" dirty="0" err="1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Çocuklar</a:t>
            </a: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400" b="1" spc="-99" dirty="0" err="1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Vakfı</a:t>
            </a: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514" y="3805650"/>
            <a:ext cx="2375297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www.losev.org.tr</a:t>
            </a:r>
          </a:p>
          <a:p>
            <a:pPr algn="ctr">
              <a:lnSpc>
                <a:spcPts val="3849"/>
              </a:lnSpc>
              <a:spcBef>
                <a:spcPct val="0"/>
              </a:spcBef>
            </a:pPr>
            <a:endParaRPr lang="en-US" sz="2499" b="1" spc="-99" dirty="0">
              <a:solidFill>
                <a:srgbClr val="3621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52810" y="3805650"/>
            <a:ext cx="256683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losev@losev.org.tr</a:t>
            </a:r>
          </a:p>
          <a:p>
            <a:pPr algn="ctr">
              <a:lnSpc>
                <a:spcPts val="3849"/>
              </a:lnSpc>
              <a:spcBef>
                <a:spcPct val="0"/>
              </a:spcBef>
            </a:pPr>
            <a:endParaRPr lang="en-US" sz="2499" b="1" spc="-99" dirty="0">
              <a:solidFill>
                <a:srgbClr val="3621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37632" y="2128630"/>
            <a:ext cx="1696641" cy="43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2499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@</a:t>
            </a: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losev1998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7632" y="355728"/>
            <a:ext cx="1696641" cy="43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sz="2499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@</a:t>
            </a:r>
            <a:r>
              <a:rPr lang="en-US" sz="2400" b="1" spc="-99" dirty="0">
                <a:solidFill>
                  <a:srgbClr val="3621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losev1998</a:t>
            </a:r>
          </a:p>
        </p:txBody>
      </p:sp>
      <p:sp>
        <p:nvSpPr>
          <p:cNvPr id="14" name="Freeform 14"/>
          <p:cNvSpPr/>
          <p:nvPr/>
        </p:nvSpPr>
        <p:spPr>
          <a:xfrm>
            <a:off x="-170992" y="24245"/>
            <a:ext cx="18629984" cy="10484067"/>
          </a:xfrm>
          <a:custGeom>
            <a:avLst/>
            <a:gdLst/>
            <a:ahLst/>
            <a:cxnLst/>
            <a:rect l="l" t="t" r="r" b="b"/>
            <a:pathLst>
              <a:path w="18629984" h="10484067">
                <a:moveTo>
                  <a:pt x="0" y="0"/>
                </a:moveTo>
                <a:lnTo>
                  <a:pt x="18629984" y="0"/>
                </a:lnTo>
                <a:lnTo>
                  <a:pt x="18629984" y="10484067"/>
                </a:lnTo>
                <a:lnTo>
                  <a:pt x="0" y="104840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1999"/>
            </a:blip>
            <a:stretch>
              <a:fillRect l="-3268" t="-6969" r="-5229" b="-9873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07533" y="0"/>
            <a:ext cx="3630568" cy="7061026"/>
            <a:chOff x="6350" y="0"/>
            <a:chExt cx="3225800" cy="6273800"/>
          </a:xfrm>
        </p:grpSpPr>
        <p:sp>
          <p:nvSpPr>
            <p:cNvPr id="3" name="Freeform 3"/>
            <p:cNvSpPr/>
            <p:nvPr/>
          </p:nvSpPr>
          <p:spPr>
            <a:xfrm>
              <a:off x="6350" y="63500"/>
              <a:ext cx="3225800" cy="3073400"/>
            </a:xfrm>
            <a:custGeom>
              <a:avLst/>
              <a:gdLst/>
              <a:ahLst/>
              <a:cxnLst/>
              <a:rect l="l" t="t" r="r" b="b"/>
              <a:pathLst>
                <a:path w="3225800" h="3073400">
                  <a:moveTo>
                    <a:pt x="3225800" y="3073400"/>
                  </a:moveTo>
                  <a:lnTo>
                    <a:pt x="0" y="30734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3073400"/>
                  </a:lnTo>
                  <a:close/>
                </a:path>
              </a:pathLst>
            </a:custGeom>
            <a:blipFill>
              <a:blip r:embed="rId2"/>
              <a:stretch>
                <a:fillRect l="-1770" t="-14095" r="-97853" b="-1542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350" y="3175000"/>
              <a:ext cx="3225800" cy="3073400"/>
            </a:xfrm>
            <a:custGeom>
              <a:avLst/>
              <a:gdLst/>
              <a:ahLst/>
              <a:cxnLst/>
              <a:rect l="l" t="t" r="r" b="b"/>
              <a:pathLst>
                <a:path w="3225800" h="3073400">
                  <a:moveTo>
                    <a:pt x="3225800" y="3073400"/>
                  </a:moveTo>
                  <a:lnTo>
                    <a:pt x="0" y="30734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3073400"/>
                  </a:lnTo>
                  <a:close/>
                </a:path>
              </a:pathLst>
            </a:custGeom>
            <a:blipFill>
              <a:blip r:embed="rId3"/>
              <a:stretch>
                <a:fillRect l="-196" t="-21371" r="196" b="-2137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350" y="0"/>
              <a:ext cx="3225800" cy="6273800"/>
            </a:xfrm>
            <a:custGeom>
              <a:avLst/>
              <a:gdLst/>
              <a:ahLst/>
              <a:cxnLst/>
              <a:rect l="l" t="t" r="r" b="b"/>
              <a:pathLst>
                <a:path w="3225800" h="6273800">
                  <a:moveTo>
                    <a:pt x="3225800" y="6273800"/>
                  </a:moveTo>
                  <a:lnTo>
                    <a:pt x="0" y="62738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6273800"/>
                  </a:lnTo>
                  <a:close/>
                </a:path>
              </a:pathLst>
            </a:custGeom>
            <a:blipFill>
              <a:blip r:embed="rId4"/>
              <a:stretch>
                <a:fillRect l="-216" r="17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09158" y="6758067"/>
            <a:ext cx="3628944" cy="7057867"/>
            <a:chOff x="6350" y="0"/>
            <a:chExt cx="3225800" cy="6273800"/>
          </a:xfrm>
        </p:grpSpPr>
        <p:sp>
          <p:nvSpPr>
            <p:cNvPr id="7" name="Freeform 7"/>
            <p:cNvSpPr/>
            <p:nvPr/>
          </p:nvSpPr>
          <p:spPr>
            <a:xfrm>
              <a:off x="6350" y="63500"/>
              <a:ext cx="3225800" cy="3073400"/>
            </a:xfrm>
            <a:custGeom>
              <a:avLst/>
              <a:gdLst/>
              <a:ahLst/>
              <a:cxnLst/>
              <a:rect l="l" t="t" r="r" b="b"/>
              <a:pathLst>
                <a:path w="3225800" h="3073400">
                  <a:moveTo>
                    <a:pt x="3225800" y="3073400"/>
                  </a:moveTo>
                  <a:lnTo>
                    <a:pt x="0" y="30734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3073400"/>
                  </a:lnTo>
                  <a:close/>
                </a:path>
              </a:pathLst>
            </a:custGeom>
            <a:blipFill>
              <a:blip r:embed="rId2"/>
              <a:stretch>
                <a:fillRect l="-107836" t="-15441" r="-10851" b="-2644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350" y="3175000"/>
              <a:ext cx="3225800" cy="3073400"/>
            </a:xfrm>
            <a:custGeom>
              <a:avLst/>
              <a:gdLst/>
              <a:ahLst/>
              <a:cxnLst/>
              <a:rect l="l" t="t" r="r" b="b"/>
              <a:pathLst>
                <a:path w="3225800" h="3073400">
                  <a:moveTo>
                    <a:pt x="3225800" y="3073400"/>
                  </a:moveTo>
                  <a:lnTo>
                    <a:pt x="0" y="30734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30734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6350" y="0"/>
              <a:ext cx="3225800" cy="6273800"/>
            </a:xfrm>
            <a:custGeom>
              <a:avLst/>
              <a:gdLst/>
              <a:ahLst/>
              <a:cxnLst/>
              <a:rect l="l" t="t" r="r" b="b"/>
              <a:pathLst>
                <a:path w="3225800" h="6273800">
                  <a:moveTo>
                    <a:pt x="3225800" y="6273800"/>
                  </a:moveTo>
                  <a:lnTo>
                    <a:pt x="0" y="62738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6273800"/>
                  </a:lnTo>
                  <a:close/>
                </a:path>
              </a:pathLst>
            </a:custGeom>
            <a:blipFill>
              <a:blip r:embed="rId4"/>
              <a:stretch>
                <a:fillRect l="-216" r="17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19845" y="2185300"/>
            <a:ext cx="9509685" cy="394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65"/>
              </a:lnSpc>
            </a:pPr>
            <a:r>
              <a:rPr lang="en-US" sz="6050" spc="3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“Her şey çocuklarımızın küçük bir isteği ile başladı.”</a:t>
            </a:r>
          </a:p>
          <a:p>
            <a:pPr algn="l">
              <a:lnSpc>
                <a:spcPts val="7865"/>
              </a:lnSpc>
            </a:pPr>
            <a:endParaRPr lang="en-US" sz="6050" spc="30">
              <a:solidFill>
                <a:srgbClr val="2B2C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19845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KURULUŞ: 8 KASIM 1998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7821" y="942975"/>
            <a:ext cx="16230600" cy="60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OF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SLER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Z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0964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89" y="2122290"/>
            <a:ext cx="7877184" cy="586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Ankara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İstanbul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İzmir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Antalya 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Bursa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Eskişehir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Samsun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Adana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Kayseri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388370" y="2312790"/>
            <a:ext cx="12313376" cy="6038487"/>
            <a:chOff x="0" y="0"/>
            <a:chExt cx="16417835" cy="8051316"/>
          </a:xfrm>
        </p:grpSpPr>
        <p:sp>
          <p:nvSpPr>
            <p:cNvPr id="6" name="Freeform 6"/>
            <p:cNvSpPr/>
            <p:nvPr/>
          </p:nvSpPr>
          <p:spPr>
            <a:xfrm>
              <a:off x="0" y="319420"/>
              <a:ext cx="16417835" cy="7731896"/>
            </a:xfrm>
            <a:custGeom>
              <a:avLst/>
              <a:gdLst/>
              <a:ahLst/>
              <a:cxnLst/>
              <a:rect l="l" t="t" r="r" b="b"/>
              <a:pathLst>
                <a:path w="16417835" h="7731896">
                  <a:moveTo>
                    <a:pt x="0" y="0"/>
                  </a:moveTo>
                  <a:lnTo>
                    <a:pt x="16417835" y="0"/>
                  </a:lnTo>
                  <a:lnTo>
                    <a:pt x="16417835" y="7731896"/>
                  </a:lnTo>
                  <a:lnTo>
                    <a:pt x="0" y="773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542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901022" y="319420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371600" y="3113867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7" y="0"/>
                  </a:lnTo>
                  <a:lnTo>
                    <a:pt x="751237" y="1345866"/>
                  </a:lnTo>
                  <a:lnTo>
                    <a:pt x="0" y="134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313260" y="4459733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565738" y="3936516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565738" y="2839503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8565738" y="0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901022" y="1345865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313260" y="1768002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733380" y="1345865"/>
              <a:ext cx="751237" cy="1345865"/>
            </a:xfrm>
            <a:custGeom>
              <a:avLst/>
              <a:gdLst/>
              <a:ahLst/>
              <a:cxnLst/>
              <a:rect l="l" t="t" r="r" b="b"/>
              <a:pathLst>
                <a:path w="751237" h="1345865">
                  <a:moveTo>
                    <a:pt x="0" y="0"/>
                  </a:moveTo>
                  <a:lnTo>
                    <a:pt x="751238" y="0"/>
                  </a:lnTo>
                  <a:lnTo>
                    <a:pt x="751238" y="1345865"/>
                  </a:lnTo>
                  <a:lnTo>
                    <a:pt x="0" y="134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888361" y="2136290"/>
            <a:ext cx="6474183" cy="2861313"/>
            <a:chOff x="0" y="0"/>
            <a:chExt cx="183909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9092" cy="812800"/>
            </a:xfrm>
            <a:custGeom>
              <a:avLst/>
              <a:gdLst/>
              <a:ahLst/>
              <a:cxnLst/>
              <a:rect l="l" t="t" r="r" b="b"/>
              <a:pathLst>
                <a:path w="1839092" h="812800">
                  <a:moveTo>
                    <a:pt x="27504" y="0"/>
                  </a:moveTo>
                  <a:lnTo>
                    <a:pt x="1811588" y="0"/>
                  </a:lnTo>
                  <a:cubicBezTo>
                    <a:pt x="1826778" y="0"/>
                    <a:pt x="1839092" y="12314"/>
                    <a:pt x="1839092" y="27504"/>
                  </a:cubicBezTo>
                  <a:lnTo>
                    <a:pt x="1839092" y="785296"/>
                  </a:lnTo>
                  <a:cubicBezTo>
                    <a:pt x="1839092" y="800486"/>
                    <a:pt x="1826778" y="812800"/>
                    <a:pt x="1811588" y="812800"/>
                  </a:cubicBezTo>
                  <a:lnTo>
                    <a:pt x="27504" y="812800"/>
                  </a:lnTo>
                  <a:cubicBezTo>
                    <a:pt x="12314" y="812800"/>
                    <a:pt x="0" y="800486"/>
                    <a:pt x="0" y="785296"/>
                  </a:cubicBezTo>
                  <a:lnTo>
                    <a:pt x="0" y="27504"/>
                  </a:lnTo>
                  <a:cubicBezTo>
                    <a:pt x="0" y="12314"/>
                    <a:pt x="12314" y="0"/>
                    <a:pt x="27504" y="0"/>
                  </a:cubicBezTo>
                  <a:close/>
                </a:path>
              </a:pathLst>
            </a:custGeom>
            <a:blipFill>
              <a:blip r:embed="rId3"/>
              <a:stretch>
                <a:fillRect l="-4788" r="-478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689" y="2122290"/>
            <a:ext cx="7877184" cy="586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Kanser Farkındalık Seminerleri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Sosyal Sorumluluk Projeleri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Aktivist Çalışmalar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Onkolojik Tedavi Desteği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Ayni ve Nakdi Yardımlar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Sosyal ve Psikolojik Destek</a:t>
            </a:r>
          </a:p>
          <a:p>
            <a:pPr marL="604519" lvl="1" indent="-302260" algn="l">
              <a:lnSpc>
                <a:spcPts val="5235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Eğitim ve İstihdam Desteği</a:t>
            </a:r>
          </a:p>
          <a:p>
            <a:pPr algn="l">
              <a:lnSpc>
                <a:spcPts val="5235"/>
              </a:lnSpc>
            </a:pPr>
            <a:endParaRPr lang="en-US" sz="2799">
              <a:solidFill>
                <a:srgbClr val="2B2C3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5235"/>
              </a:lnSpc>
            </a:pPr>
            <a:endParaRPr lang="en-US" sz="2799">
              <a:solidFill>
                <a:srgbClr val="2B2C3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675142" y="5289397"/>
            <a:ext cx="2861313" cy="286131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232" y="0"/>
                  </a:moveTo>
                  <a:lnTo>
                    <a:pt x="750568" y="0"/>
                  </a:lnTo>
                  <a:cubicBezTo>
                    <a:pt x="784938" y="0"/>
                    <a:pt x="812800" y="27862"/>
                    <a:pt x="812800" y="62232"/>
                  </a:cubicBezTo>
                  <a:lnTo>
                    <a:pt x="812800" y="750568"/>
                  </a:lnTo>
                  <a:cubicBezTo>
                    <a:pt x="812800" y="784938"/>
                    <a:pt x="784938" y="812800"/>
                    <a:pt x="750568" y="812800"/>
                  </a:cubicBezTo>
                  <a:lnTo>
                    <a:pt x="62232" y="812800"/>
                  </a:lnTo>
                  <a:cubicBezTo>
                    <a:pt x="27862" y="812800"/>
                    <a:pt x="0" y="784938"/>
                    <a:pt x="0" y="750568"/>
                  </a:cubicBezTo>
                  <a:lnTo>
                    <a:pt x="0" y="62232"/>
                  </a:lnTo>
                  <a:cubicBezTo>
                    <a:pt x="0" y="27862"/>
                    <a:pt x="27862" y="0"/>
                    <a:pt x="62232" y="0"/>
                  </a:cubicBezTo>
                  <a:close/>
                </a:path>
              </a:pathLst>
            </a:custGeom>
            <a:blipFill>
              <a:blip r:embed="rId4"/>
              <a:stretch>
                <a:fillRect t="-16718" b="-1671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578460" y="2166893"/>
            <a:ext cx="2861313" cy="286131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232" y="0"/>
                  </a:moveTo>
                  <a:lnTo>
                    <a:pt x="750568" y="0"/>
                  </a:lnTo>
                  <a:cubicBezTo>
                    <a:pt x="784938" y="0"/>
                    <a:pt x="812800" y="27862"/>
                    <a:pt x="812800" y="62232"/>
                  </a:cubicBezTo>
                  <a:lnTo>
                    <a:pt x="812800" y="750568"/>
                  </a:lnTo>
                  <a:cubicBezTo>
                    <a:pt x="812800" y="784938"/>
                    <a:pt x="784938" y="812800"/>
                    <a:pt x="750568" y="812800"/>
                  </a:cubicBezTo>
                  <a:lnTo>
                    <a:pt x="62232" y="812800"/>
                  </a:lnTo>
                  <a:cubicBezTo>
                    <a:pt x="27862" y="812800"/>
                    <a:pt x="0" y="784938"/>
                    <a:pt x="0" y="750568"/>
                  </a:cubicBezTo>
                  <a:lnTo>
                    <a:pt x="0" y="62232"/>
                  </a:lnTo>
                  <a:cubicBezTo>
                    <a:pt x="0" y="27862"/>
                    <a:pt x="27862" y="0"/>
                    <a:pt x="62232" y="0"/>
                  </a:cubicBezTo>
                  <a:close/>
                </a:path>
              </a:pathLst>
            </a:custGeom>
            <a:blipFill>
              <a:blip r:embed="rId5"/>
              <a:stretch>
                <a:fillRect l="-30306" r="-3030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78460" y="5285445"/>
            <a:ext cx="6474183" cy="2861313"/>
            <a:chOff x="0" y="0"/>
            <a:chExt cx="183909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39092" cy="812800"/>
            </a:xfrm>
            <a:custGeom>
              <a:avLst/>
              <a:gdLst/>
              <a:ahLst/>
              <a:cxnLst/>
              <a:rect l="l" t="t" r="r" b="b"/>
              <a:pathLst>
                <a:path w="1839092" h="812800">
                  <a:moveTo>
                    <a:pt x="27504" y="0"/>
                  </a:moveTo>
                  <a:lnTo>
                    <a:pt x="1811588" y="0"/>
                  </a:lnTo>
                  <a:cubicBezTo>
                    <a:pt x="1826778" y="0"/>
                    <a:pt x="1839092" y="12314"/>
                    <a:pt x="1839092" y="27504"/>
                  </a:cubicBezTo>
                  <a:lnTo>
                    <a:pt x="1839092" y="785296"/>
                  </a:lnTo>
                  <a:cubicBezTo>
                    <a:pt x="1839092" y="800486"/>
                    <a:pt x="1826778" y="812800"/>
                    <a:pt x="1811588" y="812800"/>
                  </a:cubicBezTo>
                  <a:lnTo>
                    <a:pt x="27504" y="812800"/>
                  </a:lnTo>
                  <a:cubicBezTo>
                    <a:pt x="12314" y="812800"/>
                    <a:pt x="0" y="800486"/>
                    <a:pt x="0" y="785296"/>
                  </a:cubicBezTo>
                  <a:lnTo>
                    <a:pt x="0" y="27504"/>
                  </a:lnTo>
                  <a:cubicBezTo>
                    <a:pt x="0" y="12314"/>
                    <a:pt x="12314" y="0"/>
                    <a:pt x="27504" y="0"/>
                  </a:cubicBezTo>
                  <a:close/>
                </a:path>
              </a:pathLst>
            </a:custGeom>
            <a:blipFill>
              <a:blip r:embed="rId6"/>
              <a:stretch>
                <a:fillRect t="-25422" b="-2542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PEK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LÖSEV NE YAPAR?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6871" y="4489320"/>
            <a:ext cx="7403877" cy="5246370"/>
            <a:chOff x="0" y="0"/>
            <a:chExt cx="11470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3"/>
              <a:stretch>
                <a:fillRect t="-1272" b="-127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6874" y="4489320"/>
            <a:ext cx="7403877" cy="5246370"/>
            <a:chOff x="0" y="0"/>
            <a:chExt cx="114705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4"/>
              <a:stretch>
                <a:fillRect l="-3600" r="-360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LÖSANTE ÇOCUK VE YET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ŞK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 HASTANES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endParaRPr lang="en-US" sz="3714" b="1" spc="843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265109"/>
            <a:ext cx="16437581" cy="9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Hastanemizde uygun tedavi ve iyi bir bakımla %94’nin üzerinde hastamızı hayata kazandırmaktayız.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474589"/>
            <a:ext cx="16437581" cy="49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Hedefimiz %100 başarı elde etmek.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280930"/>
            <a:ext cx="7403877" cy="5246370"/>
            <a:chOff x="0" y="0"/>
            <a:chExt cx="11470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3"/>
              <a:stretch>
                <a:fillRect t="-2921" b="-292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008703" y="3280930"/>
            <a:ext cx="7403877" cy="5246370"/>
            <a:chOff x="0" y="0"/>
            <a:chExt cx="114705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4"/>
              <a:stretch>
                <a:fillRect l="-20493" r="-2049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LÖSEMİLİ ÇOCUKLAR KÖYÜ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6871" y="2252229"/>
            <a:ext cx="16437581" cy="51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Şehir dışından gelen ailelerimiz LÖSEV Köyümüzde tamamen ücretsiz konaklamaktadır.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6871" y="3852840"/>
            <a:ext cx="7403877" cy="5246370"/>
            <a:chOff x="0" y="0"/>
            <a:chExt cx="11470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3"/>
              <a:stretch>
                <a:fillRect l="-13970" r="-1397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6874" y="3852840"/>
            <a:ext cx="7403877" cy="5246370"/>
            <a:chOff x="0" y="0"/>
            <a:chExt cx="114705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4"/>
              <a:stretch>
                <a:fillRect l="-9315" r="-2958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ANNE ÜRET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 ATÖLYELER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VE LSV DÜKKAN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00366"/>
            <a:ext cx="17259300" cy="126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5"/>
              </a:lnSpc>
              <a:spcBef>
                <a:spcPct val="0"/>
              </a:spcBef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LSV Dükkan mağazalarımızda ve internet sitemizde, lösemiden iyileşmiş gençlerimiz ile lösemili çocuklarımızın annelerinin LÖSEV atölyelerinde ürettikleri ürünlerin satışı gerçekleşmektedir.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4587" y="8407345"/>
            <a:ext cx="4428418" cy="2169478"/>
          </a:xfrm>
          <a:custGeom>
            <a:avLst/>
            <a:gdLst/>
            <a:ahLst/>
            <a:cxnLst/>
            <a:rect l="l" t="t" r="r" b="b"/>
            <a:pathLst>
              <a:path w="4428418" h="2169478">
                <a:moveTo>
                  <a:pt x="0" y="0"/>
                </a:moveTo>
                <a:lnTo>
                  <a:pt x="4428419" y="0"/>
                </a:lnTo>
                <a:lnTo>
                  <a:pt x="4428419" y="2169478"/>
                </a:lnTo>
                <a:lnTo>
                  <a:pt x="0" y="2169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3280930"/>
            <a:ext cx="7403877" cy="5246370"/>
            <a:chOff x="0" y="0"/>
            <a:chExt cx="114705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3"/>
              <a:stretch>
                <a:fillRect t="-6343" b="-634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008703" y="3280930"/>
            <a:ext cx="7403877" cy="5246370"/>
            <a:chOff x="0" y="0"/>
            <a:chExt cx="114705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7054" cy="812800"/>
            </a:xfrm>
            <a:custGeom>
              <a:avLst/>
              <a:gdLst/>
              <a:ahLst/>
              <a:cxnLst/>
              <a:rect l="l" t="t" r="r" b="b"/>
              <a:pathLst>
                <a:path w="1147054" h="812800">
                  <a:moveTo>
                    <a:pt x="24050" y="0"/>
                  </a:moveTo>
                  <a:lnTo>
                    <a:pt x="1123004" y="0"/>
                  </a:lnTo>
                  <a:cubicBezTo>
                    <a:pt x="1129383" y="0"/>
                    <a:pt x="1135500" y="2534"/>
                    <a:pt x="1140010" y="7044"/>
                  </a:cubicBezTo>
                  <a:cubicBezTo>
                    <a:pt x="1144520" y="11554"/>
                    <a:pt x="1147054" y="17672"/>
                    <a:pt x="1147054" y="24050"/>
                  </a:cubicBezTo>
                  <a:lnTo>
                    <a:pt x="1147054" y="788750"/>
                  </a:lnTo>
                  <a:cubicBezTo>
                    <a:pt x="1147054" y="795128"/>
                    <a:pt x="1144520" y="801246"/>
                    <a:pt x="1140010" y="805756"/>
                  </a:cubicBezTo>
                  <a:cubicBezTo>
                    <a:pt x="1135500" y="810266"/>
                    <a:pt x="1129383" y="812800"/>
                    <a:pt x="1123004" y="812800"/>
                  </a:cubicBezTo>
                  <a:lnTo>
                    <a:pt x="24050" y="812800"/>
                  </a:lnTo>
                  <a:cubicBezTo>
                    <a:pt x="17672" y="812800"/>
                    <a:pt x="11554" y="810266"/>
                    <a:pt x="7044" y="805756"/>
                  </a:cubicBezTo>
                  <a:cubicBezTo>
                    <a:pt x="2534" y="801246"/>
                    <a:pt x="0" y="795128"/>
                    <a:pt x="0" y="788750"/>
                  </a:cubicBezTo>
                  <a:lnTo>
                    <a:pt x="0" y="24050"/>
                  </a:lnTo>
                  <a:cubicBezTo>
                    <a:pt x="0" y="17672"/>
                    <a:pt x="2534" y="11554"/>
                    <a:pt x="7044" y="7044"/>
                  </a:cubicBezTo>
                  <a:cubicBezTo>
                    <a:pt x="11554" y="2534"/>
                    <a:pt x="17672" y="0"/>
                    <a:pt x="24050" y="0"/>
                  </a:cubicBezTo>
                  <a:close/>
                </a:path>
              </a:pathLst>
            </a:custGeom>
            <a:blipFill>
              <a:blip r:embed="rId4"/>
              <a:stretch>
                <a:fillRect l="-11520" t="-30230" r="-1152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06871" y="942975"/>
            <a:ext cx="16230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LSV EĞ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</a:t>
            </a:r>
            <a:r>
              <a:rPr lang="tr-TR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 KURUMLARI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6871" y="2252229"/>
            <a:ext cx="16437581" cy="51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Tedavisi tamamlanan çocuklarımız LÖSEV Okulları’nda eğitimlerine devam etmektedir.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71127" y="8229600"/>
            <a:ext cx="1376346" cy="1635058"/>
          </a:xfrm>
          <a:custGeom>
            <a:avLst/>
            <a:gdLst/>
            <a:ahLst/>
            <a:cxnLst/>
            <a:rect l="l" t="t" r="r" b="b"/>
            <a:pathLst>
              <a:path w="1376346" h="1635058">
                <a:moveTo>
                  <a:pt x="0" y="0"/>
                </a:moveTo>
                <a:lnTo>
                  <a:pt x="1376346" y="0"/>
                </a:lnTo>
                <a:lnTo>
                  <a:pt x="1376346" y="1635058"/>
                </a:lnTo>
                <a:lnTo>
                  <a:pt x="0" y="1635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07691" y="5865642"/>
            <a:ext cx="6352059" cy="4046668"/>
            <a:chOff x="0" y="0"/>
            <a:chExt cx="8469412" cy="53955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190" b="2190"/>
            <a:stretch>
              <a:fillRect/>
            </a:stretch>
          </p:blipFill>
          <p:spPr>
            <a:xfrm>
              <a:off x="0" y="0"/>
              <a:ext cx="8469412" cy="53955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904314" y="2188371"/>
            <a:ext cx="5455436" cy="3296272"/>
            <a:chOff x="0" y="0"/>
            <a:chExt cx="7273915" cy="43950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6138" t="9122" b="15260"/>
            <a:stretch>
              <a:fillRect/>
            </a:stretch>
          </p:blipFill>
          <p:spPr>
            <a:xfrm>
              <a:off x="0" y="0"/>
              <a:ext cx="7273915" cy="439502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805991" y="2188371"/>
            <a:ext cx="4889525" cy="6414155"/>
            <a:chOff x="0" y="0"/>
            <a:chExt cx="6519367" cy="855220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8043" r="28043"/>
            <a:stretch>
              <a:fillRect/>
            </a:stretch>
          </p:blipFill>
          <p:spPr>
            <a:xfrm>
              <a:off x="0" y="0"/>
              <a:ext cx="6519367" cy="8552207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GÖNÜLLÜLÜĞÜN YAŞI VAR MIDIR?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-414585" y="6661457"/>
            <a:ext cx="609969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b="1" spc="408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KURUM ELÇİLERİ PROJESİ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11979995" y="5331290"/>
            <a:ext cx="609969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b="1" spc="408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FAYDA PROJESİ</a:t>
            </a:r>
          </a:p>
        </p:txBody>
      </p:sp>
      <p:sp>
        <p:nvSpPr>
          <p:cNvPr id="13" name="TextBox 13"/>
          <p:cNvSpPr txBox="1"/>
          <p:nvPr/>
        </p:nvSpPr>
        <p:spPr>
          <a:xfrm rot="-5400000">
            <a:off x="482038" y="2281441"/>
            <a:ext cx="609969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b="1" spc="408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İNCİ PROJESİ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457</Words>
  <Application>Microsoft Office PowerPoint</Application>
  <PresentationFormat>Özel</PresentationFormat>
  <Paragraphs>76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5" baseType="lpstr">
      <vt:lpstr>Playfair Display</vt:lpstr>
      <vt:lpstr>Public Sans Bold</vt:lpstr>
      <vt:lpstr>Calibri</vt:lpstr>
      <vt:lpstr>Public Sans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zincirleme problemler</dc:title>
  <dc:creator>Ayfer ADİGUZEL</dc:creator>
  <cp:lastModifiedBy>Ayfer ADİGUZEL</cp:lastModifiedBy>
  <cp:revision>10</cp:revision>
  <dcterms:created xsi:type="dcterms:W3CDTF">2006-08-16T00:00:00Z</dcterms:created>
  <dcterms:modified xsi:type="dcterms:W3CDTF">2025-11-04T11:02:45Z</dcterms:modified>
  <dc:identifier>DAGCw88Y-7I</dc:identifier>
</cp:coreProperties>
</file>